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9" r:id="rId3"/>
    <p:sldId id="257" r:id="rId4"/>
    <p:sldId id="258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8"/>
    <p:restoredTop sz="94610"/>
  </p:normalViewPr>
  <p:slideViewPr>
    <p:cSldViewPr snapToGrid="0" snapToObjects="1">
      <p:cViewPr varScale="1">
        <p:scale>
          <a:sx n="123" d="100"/>
          <a:sy n="123" d="100"/>
        </p:scale>
        <p:origin x="6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056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CEL-GEN 2026 Speaker Template — Innovative Edition. All speaker fields are editable in PowerPoint: talk title, speaker name and institution. The decorative right-side artwork is a background image. The official logo is a separate preserved brand image. The theme font is Montserrat.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30E4F-D19E-22CC-236B-8EB8515B0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804161-5C1E-0111-69FE-637A26E0FE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552828-72C2-307F-A53D-C24687DCC8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Duplicate this scientific content slide as often as necessary. Each title, subtitle, badge number, finding, and data placeholder is editable. The figure frame, label, and icon are editable PowerPoint shapes; insert microscopy images, flow cytometry results, charts, tables or scientific data in place of the icon/text. The pale arc and DNA artwork is a separate background image.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60E4A-FFC4-EE4A-CFF4-507D06C8DB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6075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Duplicate this scientific content slide as often as necessary. Each title, subtitle, badge number, finding, and data placeholder is editable. The figure frame, label, and icon are editable PowerPoint shapes; insert microscopy images, flow cytometry results, charts, tables or scientific data in place of the icon/text. The pale arc and DNA artwork is a separate background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closing slide headings and information are editable. Replace acknowledgements, funding data, and contact information as desired. The official brand illustration and logo are independent image elements to preserve fidelity.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elgen_assets/innovative_cover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/mnt/data/celgen_assets/official_logo_full_o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" y="356616"/>
            <a:ext cx="4178808" cy="115214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315468" y="2546144"/>
            <a:ext cx="594360" cy="32004"/>
          </a:xfrm>
          <a:prstGeom prst="rect">
            <a:avLst/>
          </a:prstGeom>
          <a:solidFill>
            <a:srgbClr val="349E8E"/>
          </a:solidFill>
          <a:ln w="12700">
            <a:solidFill>
              <a:srgbClr val="349E8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2"/>
          <p:cNvSpPr/>
          <p:nvPr/>
        </p:nvSpPr>
        <p:spPr>
          <a:xfrm>
            <a:off x="315468" y="2651300"/>
            <a:ext cx="5806440" cy="160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4400" b="1" kern="0" spc="-80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TITLE OF</a:t>
            </a:r>
            <a:endParaRPr lang="en-US" sz="4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4400" b="1" kern="0" spc="-80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TALK</a:t>
            </a:r>
            <a:endParaRPr lang="en-US" sz="4400" dirty="0"/>
          </a:p>
        </p:txBody>
      </p:sp>
      <p:sp>
        <p:nvSpPr>
          <p:cNvPr id="7" name="Text 3"/>
          <p:cNvSpPr/>
          <p:nvPr/>
        </p:nvSpPr>
        <p:spPr>
          <a:xfrm>
            <a:off x="315468" y="4464788"/>
            <a:ext cx="6217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Speaker Name</a:t>
            </a:r>
            <a:endParaRPr lang="en-US" sz="2800" dirty="0"/>
          </a:p>
        </p:txBody>
      </p:sp>
      <p:sp>
        <p:nvSpPr>
          <p:cNvPr id="8" name="Text 4"/>
          <p:cNvSpPr/>
          <p:nvPr/>
        </p:nvSpPr>
        <p:spPr>
          <a:xfrm>
            <a:off x="315468" y="4976852"/>
            <a:ext cx="65836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Institution / Organization</a:t>
            </a:r>
            <a:endParaRPr lang="en-US" dirty="0"/>
          </a:p>
        </p:txBody>
      </p:sp>
      <p:sp>
        <p:nvSpPr>
          <p:cNvPr id="11" name="Shape 30">
            <a:extLst>
              <a:ext uri="{FF2B5EF4-FFF2-40B4-BE49-F238E27FC236}">
                <a16:creationId xmlns:a16="http://schemas.microsoft.com/office/drawing/2014/main" id="{2213CAB4-7BEF-4DFD-3A56-6375CEAD45C6}"/>
              </a:ext>
            </a:extLst>
          </p:cNvPr>
          <p:cNvSpPr/>
          <p:nvPr/>
        </p:nvSpPr>
        <p:spPr>
          <a:xfrm>
            <a:off x="118872" y="6645866"/>
            <a:ext cx="393192" cy="0"/>
          </a:xfrm>
          <a:prstGeom prst="line">
            <a:avLst/>
          </a:prstGeom>
          <a:noFill/>
          <a:ln w="8890">
            <a:solidFill>
              <a:srgbClr val="37776A">
                <a:alpha val="8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2" name="Text 31">
            <a:extLst>
              <a:ext uri="{FF2B5EF4-FFF2-40B4-BE49-F238E27FC236}">
                <a16:creationId xmlns:a16="http://schemas.microsoft.com/office/drawing/2014/main" id="{462BA7F8-3A0D-4B13-5018-2E05C082BDCB}"/>
              </a:ext>
            </a:extLst>
          </p:cNvPr>
          <p:cNvSpPr/>
          <p:nvPr/>
        </p:nvSpPr>
        <p:spPr>
          <a:xfrm>
            <a:off x="621792" y="6543453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965" b="1" kern="0" spc="2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CEL-GEN 2026 · 03–05 NOV 2026 · Prodigy Santos Dumont, Rio de Janeiro · #CELGEN2026</a:t>
            </a:r>
            <a:endParaRPr lang="en-US" sz="965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B3B8E6-BAEC-7E57-0D84-7ABD7BB1C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/mnt/data/celgen_assets/official_logo_full_on_white.png">
            <a:extLst>
              <a:ext uri="{FF2B5EF4-FFF2-40B4-BE49-F238E27FC236}">
                <a16:creationId xmlns:a16="http://schemas.microsoft.com/office/drawing/2014/main" id="{7567CF50-8C44-B5FE-E639-26955C1F2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020" y="170539"/>
            <a:ext cx="2287980" cy="631578"/>
          </a:xfrm>
          <a:prstGeom prst="rect">
            <a:avLst/>
          </a:prstGeom>
        </p:spPr>
      </p:pic>
      <p:sp>
        <p:nvSpPr>
          <p:cNvPr id="5" name="Shape 1">
            <a:extLst>
              <a:ext uri="{FF2B5EF4-FFF2-40B4-BE49-F238E27FC236}">
                <a16:creationId xmlns:a16="http://schemas.microsoft.com/office/drawing/2014/main" id="{8A7AAA99-61BD-5520-5568-B5E9CF9E1520}"/>
              </a:ext>
            </a:extLst>
          </p:cNvPr>
          <p:cNvSpPr/>
          <p:nvPr/>
        </p:nvSpPr>
        <p:spPr>
          <a:xfrm>
            <a:off x="310896" y="314547"/>
            <a:ext cx="594360" cy="32004"/>
          </a:xfrm>
          <a:prstGeom prst="rect">
            <a:avLst/>
          </a:prstGeom>
          <a:solidFill>
            <a:srgbClr val="349E8E"/>
          </a:solidFill>
          <a:ln w="12700">
            <a:solidFill>
              <a:srgbClr val="349E8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2">
            <a:extLst>
              <a:ext uri="{FF2B5EF4-FFF2-40B4-BE49-F238E27FC236}">
                <a16:creationId xmlns:a16="http://schemas.microsoft.com/office/drawing/2014/main" id="{8BEEAE48-D62B-8AEA-DC1E-0FAB16D0E814}"/>
              </a:ext>
            </a:extLst>
          </p:cNvPr>
          <p:cNvSpPr/>
          <p:nvPr/>
        </p:nvSpPr>
        <p:spPr>
          <a:xfrm>
            <a:off x="310896" y="406908"/>
            <a:ext cx="553212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kern="0" spc="-6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DISCLOSURES</a:t>
            </a:r>
            <a:endParaRPr lang="en-US" sz="3200" dirty="0"/>
          </a:p>
        </p:txBody>
      </p:sp>
      <p:sp>
        <p:nvSpPr>
          <p:cNvPr id="8" name="Shape 4">
            <a:extLst>
              <a:ext uri="{FF2B5EF4-FFF2-40B4-BE49-F238E27FC236}">
                <a16:creationId xmlns:a16="http://schemas.microsoft.com/office/drawing/2014/main" id="{31B7A53E-20DC-5543-632C-CEBD37F7FFE4}"/>
              </a:ext>
            </a:extLst>
          </p:cNvPr>
          <p:cNvSpPr/>
          <p:nvPr/>
        </p:nvSpPr>
        <p:spPr>
          <a:xfrm>
            <a:off x="685800" y="3653028"/>
            <a:ext cx="374904" cy="374904"/>
          </a:xfrm>
          <a:prstGeom prst="ellipse">
            <a:avLst/>
          </a:prstGeom>
          <a:solidFill>
            <a:srgbClr val="8FC9BD">
              <a:alpha val="72000"/>
            </a:srgbClr>
          </a:solidFill>
          <a:ln w="12700">
            <a:solidFill>
              <a:srgbClr val="8FC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11F27716-D0B1-0A05-08F9-37AF0C3A6156}"/>
              </a:ext>
            </a:extLst>
          </p:cNvPr>
          <p:cNvSpPr/>
          <p:nvPr/>
        </p:nvSpPr>
        <p:spPr>
          <a:xfrm>
            <a:off x="769925" y="3694176"/>
            <a:ext cx="2103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430" dirty="0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FAA8C112-FC4C-5DF6-254B-13EECD83E59C}"/>
              </a:ext>
            </a:extLst>
          </p:cNvPr>
          <p:cNvSpPr/>
          <p:nvPr/>
        </p:nvSpPr>
        <p:spPr>
          <a:xfrm>
            <a:off x="1280160" y="3598164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1.</a:t>
            </a:r>
            <a:endParaRPr lang="en-US" sz="1420" dirty="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AF5CD48F-3851-76F2-321C-5B55846F8AD0}"/>
              </a:ext>
            </a:extLst>
          </p:cNvPr>
          <p:cNvSpPr/>
          <p:nvPr/>
        </p:nvSpPr>
        <p:spPr>
          <a:xfrm>
            <a:off x="1280160" y="3870655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supporting text or takeaway.</a:t>
            </a:r>
            <a:endParaRPr lang="en-US" sz="1285" dirty="0"/>
          </a:p>
        </p:txBody>
      </p:sp>
      <p:sp>
        <p:nvSpPr>
          <p:cNvPr id="12" name="Shape 8">
            <a:extLst>
              <a:ext uri="{FF2B5EF4-FFF2-40B4-BE49-F238E27FC236}">
                <a16:creationId xmlns:a16="http://schemas.microsoft.com/office/drawing/2014/main" id="{C6D73B3D-D1BD-4073-609C-33A76C5EC004}"/>
              </a:ext>
            </a:extLst>
          </p:cNvPr>
          <p:cNvSpPr/>
          <p:nvPr/>
        </p:nvSpPr>
        <p:spPr>
          <a:xfrm>
            <a:off x="685800" y="4274820"/>
            <a:ext cx="374904" cy="374904"/>
          </a:xfrm>
          <a:prstGeom prst="ellipse">
            <a:avLst/>
          </a:prstGeom>
          <a:solidFill>
            <a:srgbClr val="8FC9BD">
              <a:alpha val="72000"/>
            </a:srgbClr>
          </a:solidFill>
          <a:ln w="12700">
            <a:solidFill>
              <a:srgbClr val="8FC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8AD8F385-82C7-8D4F-98B9-D70398EC72AE}"/>
              </a:ext>
            </a:extLst>
          </p:cNvPr>
          <p:cNvSpPr/>
          <p:nvPr/>
        </p:nvSpPr>
        <p:spPr>
          <a:xfrm>
            <a:off x="769925" y="4315968"/>
            <a:ext cx="2103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430" dirty="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C1DC5C1B-8750-64F3-7D74-B75B5AA79C1C}"/>
              </a:ext>
            </a:extLst>
          </p:cNvPr>
          <p:cNvSpPr/>
          <p:nvPr/>
        </p:nvSpPr>
        <p:spPr>
          <a:xfrm>
            <a:off x="1280160" y="4219956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2.</a:t>
            </a:r>
            <a:endParaRPr lang="en-US" sz="1420" dirty="0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6A6B44AA-CBEB-FABF-9FB5-BFA45FF6909C}"/>
              </a:ext>
            </a:extLst>
          </p:cNvPr>
          <p:cNvSpPr/>
          <p:nvPr/>
        </p:nvSpPr>
        <p:spPr>
          <a:xfrm>
            <a:off x="1280160" y="4492447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supporting text or takeaway.</a:t>
            </a:r>
            <a:endParaRPr lang="en-US" sz="1285" dirty="0"/>
          </a:p>
        </p:txBody>
      </p:sp>
      <p:sp>
        <p:nvSpPr>
          <p:cNvPr id="16" name="Shape 12">
            <a:extLst>
              <a:ext uri="{FF2B5EF4-FFF2-40B4-BE49-F238E27FC236}">
                <a16:creationId xmlns:a16="http://schemas.microsoft.com/office/drawing/2014/main" id="{F728EAFF-89CA-8500-3D91-04D6CFBC4428}"/>
              </a:ext>
            </a:extLst>
          </p:cNvPr>
          <p:cNvSpPr/>
          <p:nvPr/>
        </p:nvSpPr>
        <p:spPr>
          <a:xfrm>
            <a:off x="685800" y="4896612"/>
            <a:ext cx="374904" cy="374904"/>
          </a:xfrm>
          <a:prstGeom prst="ellipse">
            <a:avLst/>
          </a:prstGeom>
          <a:solidFill>
            <a:srgbClr val="8FC9BD">
              <a:alpha val="72000"/>
            </a:srgbClr>
          </a:solidFill>
          <a:ln w="12700">
            <a:solidFill>
              <a:srgbClr val="8FC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8C844EBC-F3EB-BF65-395C-1208E1CE01C7}"/>
              </a:ext>
            </a:extLst>
          </p:cNvPr>
          <p:cNvSpPr/>
          <p:nvPr/>
        </p:nvSpPr>
        <p:spPr>
          <a:xfrm>
            <a:off x="769925" y="4937760"/>
            <a:ext cx="2103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430" dirty="0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3A19E97A-9AC2-2724-0E7F-5F4E46D42488}"/>
              </a:ext>
            </a:extLst>
          </p:cNvPr>
          <p:cNvSpPr/>
          <p:nvPr/>
        </p:nvSpPr>
        <p:spPr>
          <a:xfrm>
            <a:off x="1280160" y="4841748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3.</a:t>
            </a:r>
            <a:endParaRPr lang="en-US" sz="1420" dirty="0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A192E776-D1CE-32E3-A534-5A596936F664}"/>
              </a:ext>
            </a:extLst>
          </p:cNvPr>
          <p:cNvSpPr/>
          <p:nvPr/>
        </p:nvSpPr>
        <p:spPr>
          <a:xfrm>
            <a:off x="1280160" y="5114239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supporting text or takeaway.</a:t>
            </a:r>
            <a:endParaRPr lang="en-US" sz="1285" dirty="0"/>
          </a:p>
        </p:txBody>
      </p:sp>
      <p:sp>
        <p:nvSpPr>
          <p:cNvPr id="20" name="Shape 16">
            <a:extLst>
              <a:ext uri="{FF2B5EF4-FFF2-40B4-BE49-F238E27FC236}">
                <a16:creationId xmlns:a16="http://schemas.microsoft.com/office/drawing/2014/main" id="{66E3A754-1415-905E-38E7-6F00433A1AD9}"/>
              </a:ext>
            </a:extLst>
          </p:cNvPr>
          <p:cNvSpPr/>
          <p:nvPr/>
        </p:nvSpPr>
        <p:spPr>
          <a:xfrm>
            <a:off x="685800" y="5518404"/>
            <a:ext cx="374904" cy="374904"/>
          </a:xfrm>
          <a:prstGeom prst="ellipse">
            <a:avLst/>
          </a:prstGeom>
          <a:solidFill>
            <a:srgbClr val="8FC9BD">
              <a:alpha val="72000"/>
            </a:srgbClr>
          </a:solidFill>
          <a:ln w="12700">
            <a:solidFill>
              <a:srgbClr val="8FC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EF45A121-9AFB-6760-8936-4A2E2D4357B1}"/>
              </a:ext>
            </a:extLst>
          </p:cNvPr>
          <p:cNvSpPr/>
          <p:nvPr/>
        </p:nvSpPr>
        <p:spPr>
          <a:xfrm>
            <a:off x="769925" y="5559552"/>
            <a:ext cx="2103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430" dirty="0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F7EFDDFD-9C88-4F3D-47AB-18D6E8F2871F}"/>
              </a:ext>
            </a:extLst>
          </p:cNvPr>
          <p:cNvSpPr/>
          <p:nvPr/>
        </p:nvSpPr>
        <p:spPr>
          <a:xfrm>
            <a:off x="1280160" y="5463540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4.</a:t>
            </a:r>
            <a:endParaRPr lang="en-US" sz="1420" dirty="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8513BD67-7E7A-C0FF-96CF-507C9AF94678}"/>
              </a:ext>
            </a:extLst>
          </p:cNvPr>
          <p:cNvSpPr/>
          <p:nvPr/>
        </p:nvSpPr>
        <p:spPr>
          <a:xfrm>
            <a:off x="1280160" y="5736031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supporting text or takeaway.</a:t>
            </a:r>
            <a:endParaRPr lang="en-US" sz="1285" dirty="0"/>
          </a:p>
        </p:txBody>
      </p:sp>
      <p:sp>
        <p:nvSpPr>
          <p:cNvPr id="34" name="Shape 30">
            <a:extLst>
              <a:ext uri="{FF2B5EF4-FFF2-40B4-BE49-F238E27FC236}">
                <a16:creationId xmlns:a16="http://schemas.microsoft.com/office/drawing/2014/main" id="{A941628C-965A-D671-431E-4D65B68825FE}"/>
              </a:ext>
            </a:extLst>
          </p:cNvPr>
          <p:cNvSpPr/>
          <p:nvPr/>
        </p:nvSpPr>
        <p:spPr>
          <a:xfrm>
            <a:off x="118872" y="6645866"/>
            <a:ext cx="393192" cy="0"/>
          </a:xfrm>
          <a:prstGeom prst="line">
            <a:avLst/>
          </a:prstGeom>
          <a:noFill/>
          <a:ln w="8890">
            <a:solidFill>
              <a:srgbClr val="37776A">
                <a:alpha val="8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1">
            <a:extLst>
              <a:ext uri="{FF2B5EF4-FFF2-40B4-BE49-F238E27FC236}">
                <a16:creationId xmlns:a16="http://schemas.microsoft.com/office/drawing/2014/main" id="{D3D2CBCB-44A6-5AC3-B3D2-8F4770B7C6EF}"/>
              </a:ext>
            </a:extLst>
          </p:cNvPr>
          <p:cNvSpPr/>
          <p:nvPr/>
        </p:nvSpPr>
        <p:spPr>
          <a:xfrm>
            <a:off x="621792" y="6543453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965" b="1" kern="0" spc="2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CEL-GEN 2026 · 03–05 NOV 2026 · Prodigy Santos Dumont, Rio de Janeiro · #CELGEN2026</a:t>
            </a:r>
            <a:endParaRPr lang="en-US" sz="965" b="1" dirty="0"/>
          </a:p>
        </p:txBody>
      </p:sp>
    </p:spTree>
    <p:extLst>
      <p:ext uri="{BB962C8B-B14F-4D97-AF65-F5344CB8AC3E}">
        <p14:creationId xmlns:p14="http://schemas.microsoft.com/office/powerpoint/2010/main" val="847037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/mnt/data/celgen_assets/official_logo_full_o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4020" y="170539"/>
            <a:ext cx="2287980" cy="631578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310896" y="314547"/>
            <a:ext cx="594360" cy="32004"/>
          </a:xfrm>
          <a:prstGeom prst="rect">
            <a:avLst/>
          </a:prstGeom>
          <a:solidFill>
            <a:srgbClr val="349E8E"/>
          </a:solidFill>
          <a:ln w="12700">
            <a:solidFill>
              <a:srgbClr val="349E8E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6" name="Text 2"/>
          <p:cNvSpPr/>
          <p:nvPr/>
        </p:nvSpPr>
        <p:spPr>
          <a:xfrm>
            <a:off x="310896" y="406908"/>
            <a:ext cx="553212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3200" b="1" kern="0" spc="-6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SECTION TITLE</a:t>
            </a:r>
            <a:endParaRPr lang="en-US" sz="3200" dirty="0"/>
          </a:p>
        </p:txBody>
      </p:sp>
      <p:sp>
        <p:nvSpPr>
          <p:cNvPr id="7" name="Text 3"/>
          <p:cNvSpPr/>
          <p:nvPr/>
        </p:nvSpPr>
        <p:spPr>
          <a:xfrm>
            <a:off x="310896" y="977030"/>
            <a:ext cx="55686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Optional subtitle or key message</a:t>
            </a:r>
            <a:endParaRPr lang="en-US" dirty="0"/>
          </a:p>
        </p:txBody>
      </p:sp>
      <p:sp>
        <p:nvSpPr>
          <p:cNvPr id="8" name="Shape 4"/>
          <p:cNvSpPr/>
          <p:nvPr/>
        </p:nvSpPr>
        <p:spPr>
          <a:xfrm>
            <a:off x="685800" y="3653028"/>
            <a:ext cx="374904" cy="374904"/>
          </a:xfrm>
          <a:prstGeom prst="ellipse">
            <a:avLst/>
          </a:prstGeom>
          <a:solidFill>
            <a:srgbClr val="8FC9BD">
              <a:alpha val="72000"/>
            </a:srgbClr>
          </a:solidFill>
          <a:ln w="12700">
            <a:solidFill>
              <a:srgbClr val="8FC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9" name="Text 5"/>
          <p:cNvSpPr/>
          <p:nvPr/>
        </p:nvSpPr>
        <p:spPr>
          <a:xfrm>
            <a:off x="769925" y="3694176"/>
            <a:ext cx="2103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430" dirty="0"/>
          </a:p>
        </p:txBody>
      </p:sp>
      <p:sp>
        <p:nvSpPr>
          <p:cNvPr id="10" name="Text 6"/>
          <p:cNvSpPr/>
          <p:nvPr/>
        </p:nvSpPr>
        <p:spPr>
          <a:xfrm>
            <a:off x="1280160" y="3598164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1.</a:t>
            </a:r>
            <a:endParaRPr lang="en-US" sz="1420" dirty="0"/>
          </a:p>
        </p:txBody>
      </p:sp>
      <p:sp>
        <p:nvSpPr>
          <p:cNvPr id="11" name="Text 7"/>
          <p:cNvSpPr/>
          <p:nvPr/>
        </p:nvSpPr>
        <p:spPr>
          <a:xfrm>
            <a:off x="1280160" y="3870655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supporting text or takeaway.</a:t>
            </a:r>
            <a:endParaRPr lang="en-US" sz="1285" dirty="0"/>
          </a:p>
        </p:txBody>
      </p:sp>
      <p:sp>
        <p:nvSpPr>
          <p:cNvPr id="12" name="Shape 8"/>
          <p:cNvSpPr/>
          <p:nvPr/>
        </p:nvSpPr>
        <p:spPr>
          <a:xfrm>
            <a:off x="685800" y="4274820"/>
            <a:ext cx="374904" cy="374904"/>
          </a:xfrm>
          <a:prstGeom prst="ellipse">
            <a:avLst/>
          </a:prstGeom>
          <a:solidFill>
            <a:srgbClr val="8FC9BD">
              <a:alpha val="72000"/>
            </a:srgbClr>
          </a:solidFill>
          <a:ln w="12700">
            <a:solidFill>
              <a:srgbClr val="8FC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3" name="Text 9"/>
          <p:cNvSpPr/>
          <p:nvPr/>
        </p:nvSpPr>
        <p:spPr>
          <a:xfrm>
            <a:off x="769925" y="4315968"/>
            <a:ext cx="2103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430" dirty="0"/>
          </a:p>
        </p:txBody>
      </p:sp>
      <p:sp>
        <p:nvSpPr>
          <p:cNvPr id="14" name="Text 10"/>
          <p:cNvSpPr/>
          <p:nvPr/>
        </p:nvSpPr>
        <p:spPr>
          <a:xfrm>
            <a:off x="1280160" y="4219956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2.</a:t>
            </a:r>
            <a:endParaRPr lang="en-US" sz="1420" dirty="0"/>
          </a:p>
        </p:txBody>
      </p:sp>
      <p:sp>
        <p:nvSpPr>
          <p:cNvPr id="15" name="Text 11"/>
          <p:cNvSpPr/>
          <p:nvPr/>
        </p:nvSpPr>
        <p:spPr>
          <a:xfrm>
            <a:off x="1280160" y="4492447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supporting text or takeaway.</a:t>
            </a:r>
            <a:endParaRPr lang="en-US" sz="1285" dirty="0"/>
          </a:p>
        </p:txBody>
      </p:sp>
      <p:sp>
        <p:nvSpPr>
          <p:cNvPr id="16" name="Shape 12"/>
          <p:cNvSpPr/>
          <p:nvPr/>
        </p:nvSpPr>
        <p:spPr>
          <a:xfrm>
            <a:off x="685800" y="4896612"/>
            <a:ext cx="374904" cy="374904"/>
          </a:xfrm>
          <a:prstGeom prst="ellipse">
            <a:avLst/>
          </a:prstGeom>
          <a:solidFill>
            <a:srgbClr val="8FC9BD">
              <a:alpha val="72000"/>
            </a:srgbClr>
          </a:solidFill>
          <a:ln w="12700">
            <a:solidFill>
              <a:srgbClr val="8FC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3"/>
          <p:cNvSpPr/>
          <p:nvPr/>
        </p:nvSpPr>
        <p:spPr>
          <a:xfrm>
            <a:off x="769925" y="4937760"/>
            <a:ext cx="2103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430" dirty="0"/>
          </a:p>
        </p:txBody>
      </p:sp>
      <p:sp>
        <p:nvSpPr>
          <p:cNvPr id="18" name="Text 14"/>
          <p:cNvSpPr/>
          <p:nvPr/>
        </p:nvSpPr>
        <p:spPr>
          <a:xfrm>
            <a:off x="1280160" y="4841748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3.</a:t>
            </a:r>
            <a:endParaRPr lang="en-US" sz="1420" dirty="0"/>
          </a:p>
        </p:txBody>
      </p:sp>
      <p:sp>
        <p:nvSpPr>
          <p:cNvPr id="19" name="Text 15"/>
          <p:cNvSpPr/>
          <p:nvPr/>
        </p:nvSpPr>
        <p:spPr>
          <a:xfrm>
            <a:off x="1280160" y="5114239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supporting text or takeaway.</a:t>
            </a:r>
            <a:endParaRPr lang="en-US" sz="1285" dirty="0"/>
          </a:p>
        </p:txBody>
      </p:sp>
      <p:sp>
        <p:nvSpPr>
          <p:cNvPr id="20" name="Shape 16"/>
          <p:cNvSpPr/>
          <p:nvPr/>
        </p:nvSpPr>
        <p:spPr>
          <a:xfrm>
            <a:off x="685800" y="5518404"/>
            <a:ext cx="374904" cy="374904"/>
          </a:xfrm>
          <a:prstGeom prst="ellipse">
            <a:avLst/>
          </a:prstGeom>
          <a:solidFill>
            <a:srgbClr val="8FC9BD">
              <a:alpha val="72000"/>
            </a:srgbClr>
          </a:solidFill>
          <a:ln w="12700">
            <a:solidFill>
              <a:srgbClr val="8FC9BD">
                <a:alpha val="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1" name="Text 17"/>
          <p:cNvSpPr/>
          <p:nvPr/>
        </p:nvSpPr>
        <p:spPr>
          <a:xfrm>
            <a:off x="769925" y="5559552"/>
            <a:ext cx="210312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43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430" dirty="0"/>
          </a:p>
        </p:txBody>
      </p:sp>
      <p:sp>
        <p:nvSpPr>
          <p:cNvPr id="22" name="Text 18"/>
          <p:cNvSpPr/>
          <p:nvPr/>
        </p:nvSpPr>
        <p:spPr>
          <a:xfrm>
            <a:off x="1280160" y="5463540"/>
            <a:ext cx="4370832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Key result 4.</a:t>
            </a:r>
            <a:endParaRPr lang="en-US" sz="1420" dirty="0"/>
          </a:p>
        </p:txBody>
      </p:sp>
      <p:sp>
        <p:nvSpPr>
          <p:cNvPr id="23" name="Text 19"/>
          <p:cNvSpPr/>
          <p:nvPr/>
        </p:nvSpPr>
        <p:spPr>
          <a:xfrm>
            <a:off x="1280160" y="5736031"/>
            <a:ext cx="4599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Brief supporting text or takeaway.</a:t>
            </a:r>
            <a:endParaRPr lang="en-US" sz="1285" dirty="0"/>
          </a:p>
        </p:txBody>
      </p:sp>
      <p:sp>
        <p:nvSpPr>
          <p:cNvPr id="34" name="Shape 30"/>
          <p:cNvSpPr/>
          <p:nvPr/>
        </p:nvSpPr>
        <p:spPr>
          <a:xfrm>
            <a:off x="118872" y="6645866"/>
            <a:ext cx="393192" cy="0"/>
          </a:xfrm>
          <a:prstGeom prst="line">
            <a:avLst/>
          </a:prstGeom>
          <a:noFill/>
          <a:ln w="8890">
            <a:solidFill>
              <a:srgbClr val="37776A">
                <a:alpha val="8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35" name="Text 31"/>
          <p:cNvSpPr/>
          <p:nvPr/>
        </p:nvSpPr>
        <p:spPr>
          <a:xfrm>
            <a:off x="621792" y="6543453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965" b="1" kern="0" spc="2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CEL-GEN 2026 · 03–05 NOV 2026 · Prodigy Santos Dumont, Rio de Janeiro · #CELGEN2026</a:t>
            </a:r>
            <a:endParaRPr lang="en-US" sz="965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celgen_assets/innovative_closing_b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930" y="0"/>
            <a:ext cx="12192000" cy="6858000"/>
          </a:xfrm>
          <a:prstGeom prst="rect">
            <a:avLst/>
          </a:prstGeom>
        </p:spPr>
      </p:pic>
      <p:pic>
        <p:nvPicPr>
          <p:cNvPr id="3" name="Image 1" descr="/mnt/data/celgen_assets/official_logo_full_on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502920"/>
            <a:ext cx="4178808" cy="115214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274911" y="2340331"/>
            <a:ext cx="2917524" cy="26384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kern="0" spc="30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ACKNOWLEDGEMENTS</a:t>
            </a:r>
            <a:endParaRPr lang="en-US" dirty="0"/>
          </a:p>
        </p:txBody>
      </p:sp>
      <p:sp>
        <p:nvSpPr>
          <p:cNvPr id="10" name="Text 6"/>
          <p:cNvSpPr/>
          <p:nvPr/>
        </p:nvSpPr>
        <p:spPr>
          <a:xfrm>
            <a:off x="274911" y="2753604"/>
            <a:ext cx="2917509" cy="64796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Research team, participants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partner institutions</a:t>
            </a:r>
            <a:endParaRPr lang="en-US" dirty="0"/>
          </a:p>
        </p:txBody>
      </p:sp>
      <p:sp>
        <p:nvSpPr>
          <p:cNvPr id="11" name="Shape 7"/>
          <p:cNvSpPr/>
          <p:nvPr/>
        </p:nvSpPr>
        <p:spPr>
          <a:xfrm flipH="1">
            <a:off x="3314700" y="2303755"/>
            <a:ext cx="5751" cy="1097813"/>
          </a:xfrm>
          <a:prstGeom prst="line">
            <a:avLst/>
          </a:prstGeom>
          <a:noFill/>
          <a:ln w="8890">
            <a:solidFill>
              <a:srgbClr val="349E8E">
                <a:alpha val="62000"/>
              </a:srgbClr>
            </a:solidFill>
            <a:prstDash val="solid"/>
          </a:ln>
        </p:spPr>
        <p:txBody>
          <a:bodyPr/>
          <a:lstStyle/>
          <a:p>
            <a:endParaRPr lang="pt-BR" sz="3600"/>
          </a:p>
        </p:txBody>
      </p:sp>
      <p:sp>
        <p:nvSpPr>
          <p:cNvPr id="12" name="Text 8"/>
          <p:cNvSpPr/>
          <p:nvPr/>
        </p:nvSpPr>
        <p:spPr>
          <a:xfrm>
            <a:off x="3549050" y="2329923"/>
            <a:ext cx="3708551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kern="0" spc="10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COLLABORATORS / FUNDING</a:t>
            </a: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3549050" y="2666454"/>
            <a:ext cx="3930864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Collaborators, funders and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relevant grant numbers</a:t>
            </a:r>
            <a:endParaRPr lang="en-US" dirty="0"/>
          </a:p>
        </p:txBody>
      </p:sp>
      <p:sp>
        <p:nvSpPr>
          <p:cNvPr id="14" name="Shape 10"/>
          <p:cNvSpPr/>
          <p:nvPr/>
        </p:nvSpPr>
        <p:spPr>
          <a:xfrm>
            <a:off x="7251315" y="5619906"/>
            <a:ext cx="0" cy="877824"/>
          </a:xfrm>
          <a:prstGeom prst="line">
            <a:avLst/>
          </a:prstGeom>
          <a:noFill/>
          <a:ln w="8890">
            <a:solidFill>
              <a:srgbClr val="349E8E">
                <a:alpha val="62000"/>
              </a:srgbClr>
            </a:solidFill>
            <a:prstDash val="solid"/>
          </a:ln>
        </p:spPr>
        <p:txBody>
          <a:bodyPr/>
          <a:lstStyle/>
          <a:p>
            <a:endParaRPr lang="pt-BR" sz="2800"/>
          </a:p>
        </p:txBody>
      </p:sp>
      <p:sp>
        <p:nvSpPr>
          <p:cNvPr id="15" name="Text 11"/>
          <p:cNvSpPr/>
          <p:nvPr/>
        </p:nvSpPr>
        <p:spPr>
          <a:xfrm>
            <a:off x="7479915" y="5656482"/>
            <a:ext cx="21945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b="1" kern="0" spc="65" dirty="0">
                <a:solidFill>
                  <a:srgbClr val="123E2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</a:t>
            </a:r>
            <a:endParaRPr lang="en-US" sz="1400" dirty="0"/>
          </a:p>
        </p:txBody>
      </p:sp>
      <p:sp>
        <p:nvSpPr>
          <p:cNvPr id="16" name="Text 12"/>
          <p:cNvSpPr/>
          <p:nvPr/>
        </p:nvSpPr>
        <p:spPr>
          <a:xfrm>
            <a:off x="7479914" y="5976522"/>
            <a:ext cx="2535853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name@institution.org</a:t>
            </a:r>
            <a:endParaRPr lang="en-US" sz="14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website / professional profile</a:t>
            </a:r>
            <a:endParaRPr lang="en-US" sz="1400" dirty="0"/>
          </a:p>
        </p:txBody>
      </p:sp>
      <p:sp>
        <p:nvSpPr>
          <p:cNvPr id="19" name="Shape 30">
            <a:extLst>
              <a:ext uri="{FF2B5EF4-FFF2-40B4-BE49-F238E27FC236}">
                <a16:creationId xmlns:a16="http://schemas.microsoft.com/office/drawing/2014/main" id="{DCBEBA35-1BAE-EF1F-3D67-39A18C614C30}"/>
              </a:ext>
            </a:extLst>
          </p:cNvPr>
          <p:cNvSpPr/>
          <p:nvPr/>
        </p:nvSpPr>
        <p:spPr>
          <a:xfrm>
            <a:off x="118872" y="6645866"/>
            <a:ext cx="393192" cy="0"/>
          </a:xfrm>
          <a:prstGeom prst="line">
            <a:avLst/>
          </a:prstGeom>
          <a:noFill/>
          <a:ln w="8890">
            <a:solidFill>
              <a:srgbClr val="37776A">
                <a:alpha val="88000"/>
              </a:srgbClr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20" name="Text 31">
            <a:extLst>
              <a:ext uri="{FF2B5EF4-FFF2-40B4-BE49-F238E27FC236}">
                <a16:creationId xmlns:a16="http://schemas.microsoft.com/office/drawing/2014/main" id="{771D297A-37A8-E2CC-5B8E-B7181378BC5D}"/>
              </a:ext>
            </a:extLst>
          </p:cNvPr>
          <p:cNvSpPr/>
          <p:nvPr/>
        </p:nvSpPr>
        <p:spPr>
          <a:xfrm>
            <a:off x="621792" y="6543453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965" b="1" kern="0" spc="2" dirty="0">
                <a:solidFill>
                  <a:srgbClr val="37776A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CEL-GEN 2026 · 03–05 NOV 2026 · Prodigy Santos Dumont, Rio de Janeiro · #CELGEN2026</a:t>
            </a:r>
            <a:endParaRPr lang="en-US" sz="965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Montserra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ontserra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435</Words>
  <Application>Microsoft Macintosh PowerPoint</Application>
  <PresentationFormat>Widescreen</PresentationFormat>
  <Paragraphs>52</Paragraphs>
  <Slides>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7" baseType="lpstr">
      <vt:lpstr>Arial</vt:lpstr>
      <vt:lpstr>Montserrat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ABTCel-Gen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CEL-GEN 2026 | Speaker Template - Arcos &amp; DNA</dc:title>
  <dc:subject>Editable speaker template - CEL-GEN 2026 innovative editorial edition</dc:subject>
  <dc:creator>ABTCel-Gen | CEL-GEN 2026</dc:creator>
  <cp:lastModifiedBy>Clever Farias</cp:lastModifiedBy>
  <cp:revision>8</cp:revision>
  <dcterms:created xsi:type="dcterms:W3CDTF">2026-10-17T01:07:11Z</dcterms:created>
  <dcterms:modified xsi:type="dcterms:W3CDTF">2026-10-17T03:12:13Z</dcterms:modified>
</cp:coreProperties>
</file>